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7.svg" ContentType="image/svg+xml"/>
  <Override PartName="/ppt/media/image19.svg" ContentType="image/svg+xml"/>
  <Override PartName="/ppt/media/image25.svg" ContentType="image/svg+xml"/>
  <Override PartName="/ppt/media/image4.svg" ContentType="image/svg+xml"/>
  <Override PartName="/ppt/media/image41.svg" ContentType="image/svg+xml"/>
  <Override PartName="/ppt/media/image6.svg" ContentType="image/svg+xml"/>
  <Override PartName="/ppt/media/image8.svg" ContentType="image/svg+xml"/>
  <Override PartName="/ppt/media/image8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379" r:id="rId8"/>
    <p:sldId id="380" r:id="rId10"/>
    <p:sldId id="295" r:id="rId11"/>
    <p:sldId id="309" r:id="rId12"/>
    <p:sldId id="382" r:id="rId13"/>
    <p:sldId id="310" r:id="rId14"/>
    <p:sldId id="422" r:id="rId15"/>
    <p:sldId id="405" r:id="rId16"/>
    <p:sldId id="360" r:id="rId17"/>
    <p:sldId id="311" r:id="rId18"/>
    <p:sldId id="299" r:id="rId19"/>
    <p:sldId id="323" r:id="rId20"/>
    <p:sldId id="322" r:id="rId21"/>
    <p:sldId id="324" r:id="rId22"/>
    <p:sldId id="325" r:id="rId23"/>
    <p:sldId id="332" r:id="rId24"/>
    <p:sldId id="339" r:id="rId25"/>
    <p:sldId id="340" r:id="rId26"/>
    <p:sldId id="347" r:id="rId27"/>
    <p:sldId id="333" r:id="rId28"/>
    <p:sldId id="354" r:id="rId29"/>
    <p:sldId id="313" r:id="rId30"/>
    <p:sldId id="300" r:id="rId31"/>
    <p:sldId id="327" r:id="rId32"/>
    <p:sldId id="301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31" autoAdjust="0"/>
    <p:restoredTop sz="94660"/>
  </p:normalViewPr>
  <p:slideViewPr>
    <p:cSldViewPr snapToGrid="0">
      <p:cViewPr>
        <p:scale>
          <a:sx n="87" d="100"/>
          <a:sy n="87" d="100"/>
        </p:scale>
        <p:origin x="101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gs" Target="tags/tag316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25.svg"/><Relationship Id="rId7" Type="http://schemas.openxmlformats.org/officeDocument/2006/relationships/image" Target="../media/image24.png"/><Relationship Id="rId6" Type="http://schemas.openxmlformats.org/officeDocument/2006/relationships/tags" Target="../tags/tag99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tags" Target="../tags/tag98.xml"/><Relationship Id="rId24" Type="http://schemas.openxmlformats.org/officeDocument/2006/relationships/slideLayout" Target="../slideLayouts/slideLayout24.xml"/><Relationship Id="rId23" Type="http://schemas.openxmlformats.org/officeDocument/2006/relationships/image" Target="../media/image29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tags" Target="../tags/tag97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image" Target="../media/image1.png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9.png"/><Relationship Id="rId7" Type="http://schemas.openxmlformats.org/officeDocument/2006/relationships/image" Target="../media/image24.png"/><Relationship Id="rId6" Type="http://schemas.openxmlformats.org/officeDocument/2006/relationships/tags" Target="../tags/tag110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tags" Target="../tags/tag109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08.xml"/><Relationship Id="rId19" Type="http://schemas.openxmlformats.org/officeDocument/2006/relationships/image" Target="../media/image30.jpeg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image" Target="../media/image1.png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9.png"/><Relationship Id="rId7" Type="http://schemas.openxmlformats.org/officeDocument/2006/relationships/image" Target="../media/image24.png"/><Relationship Id="rId6" Type="http://schemas.openxmlformats.org/officeDocument/2006/relationships/tags" Target="../tags/tag121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tags" Target="../tags/tag120.xml"/><Relationship Id="rId26" Type="http://schemas.openxmlformats.org/officeDocument/2006/relationships/slideLayout" Target="../slideLayouts/slideLayout24.xml"/><Relationship Id="rId25" Type="http://schemas.openxmlformats.org/officeDocument/2006/relationships/image" Target="../media/image36.png"/><Relationship Id="rId24" Type="http://schemas.openxmlformats.org/officeDocument/2006/relationships/image" Target="../media/image35.png"/><Relationship Id="rId23" Type="http://schemas.openxmlformats.org/officeDocument/2006/relationships/image" Target="../media/image34.png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0" Type="http://schemas.openxmlformats.org/officeDocument/2006/relationships/image" Target="../media/image31.png"/><Relationship Id="rId2" Type="http://schemas.openxmlformats.org/officeDocument/2006/relationships/tags" Target="../tags/tag119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image" Target="../media/image1.png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35.xml"/><Relationship Id="rId5" Type="http://schemas.openxmlformats.org/officeDocument/2006/relationships/image" Target="../media/image1.png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3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37.xml"/><Relationship Id="rId27" Type="http://schemas.openxmlformats.org/officeDocument/2006/relationships/slideLayout" Target="../slideLayouts/slideLayout29.xml"/><Relationship Id="rId26" Type="http://schemas.openxmlformats.org/officeDocument/2006/relationships/tags" Target="../tags/tag149.xml"/><Relationship Id="rId25" Type="http://schemas.openxmlformats.org/officeDocument/2006/relationships/image" Target="../media/image46.png"/><Relationship Id="rId24" Type="http://schemas.openxmlformats.org/officeDocument/2006/relationships/image" Target="../media/image45.png"/><Relationship Id="rId23" Type="http://schemas.openxmlformats.org/officeDocument/2006/relationships/image" Target="../media/image44.png"/><Relationship Id="rId22" Type="http://schemas.openxmlformats.org/officeDocument/2006/relationships/image" Target="../media/image43.png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tags" Target="../tags/tag136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image" Target="../media/image1.png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5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51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63.xml"/><Relationship Id="rId24" Type="http://schemas.openxmlformats.org/officeDocument/2006/relationships/image" Target="../media/image49.png"/><Relationship Id="rId23" Type="http://schemas.openxmlformats.org/officeDocument/2006/relationships/image" Target="../media/image48.png"/><Relationship Id="rId22" Type="http://schemas.openxmlformats.org/officeDocument/2006/relationships/image" Target="../media/image47.png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50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image" Target="../media/image1.png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6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65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77.xml"/><Relationship Id="rId23" Type="http://schemas.openxmlformats.org/officeDocument/2006/relationships/image" Target="../media/image51.png"/><Relationship Id="rId22" Type="http://schemas.openxmlformats.org/officeDocument/2006/relationships/image" Target="../media/image50.png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tags" Target="../tags/tag164.xml"/><Relationship Id="rId19" Type="http://schemas.openxmlformats.org/officeDocument/2006/relationships/tags" Target="../tags/tag174.xml"/><Relationship Id="rId18" Type="http://schemas.openxmlformats.org/officeDocument/2006/relationships/tags" Target="../tags/tag173.xml"/><Relationship Id="rId17" Type="http://schemas.openxmlformats.org/officeDocument/2006/relationships/tags" Target="../tags/tag172.xml"/><Relationship Id="rId16" Type="http://schemas.openxmlformats.org/officeDocument/2006/relationships/image" Target="../media/image1.png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8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79.xml"/><Relationship Id="rId27" Type="http://schemas.openxmlformats.org/officeDocument/2006/relationships/notesSlide" Target="../notesSlides/notesSlide3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91.xml"/><Relationship Id="rId24" Type="http://schemas.openxmlformats.org/officeDocument/2006/relationships/image" Target="../media/image54.png"/><Relationship Id="rId23" Type="http://schemas.openxmlformats.org/officeDocument/2006/relationships/image" Target="../media/image53.png"/><Relationship Id="rId22" Type="http://schemas.openxmlformats.org/officeDocument/2006/relationships/image" Target="../media/image52.png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8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image" Target="../media/image1.png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19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93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05.xml"/><Relationship Id="rId22" Type="http://schemas.openxmlformats.org/officeDocument/2006/relationships/image" Target="../media/image55.png"/><Relationship Id="rId21" Type="http://schemas.openxmlformats.org/officeDocument/2006/relationships/tags" Target="../tags/tag204.xml"/><Relationship Id="rId20" Type="http://schemas.openxmlformats.org/officeDocument/2006/relationships/tags" Target="../tags/tag203.xml"/><Relationship Id="rId2" Type="http://schemas.openxmlformats.org/officeDocument/2006/relationships/tags" Target="../tags/tag192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image" Target="../media/image1.png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0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7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19.xml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tags" Target="../tags/tag206.xml"/><Relationship Id="rId19" Type="http://schemas.openxmlformats.org/officeDocument/2006/relationships/tags" Target="../tags/tag216.xml"/><Relationship Id="rId18" Type="http://schemas.openxmlformats.org/officeDocument/2006/relationships/tags" Target="../tags/tag215.xml"/><Relationship Id="rId17" Type="http://schemas.openxmlformats.org/officeDocument/2006/relationships/tags" Target="../tags/tag214.xml"/><Relationship Id="rId16" Type="http://schemas.openxmlformats.org/officeDocument/2006/relationships/image" Target="../media/image1.png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2" Type="http://schemas.openxmlformats.org/officeDocument/2006/relationships/slideLayout" Target="../slideLayouts/slideLayout13.xml"/><Relationship Id="rId31" Type="http://schemas.openxmlformats.org/officeDocument/2006/relationships/tags" Target="../tags/tag36.xml"/><Relationship Id="rId30" Type="http://schemas.openxmlformats.org/officeDocument/2006/relationships/image" Target="../media/image1.png"/><Relationship Id="rId3" Type="http://schemas.openxmlformats.org/officeDocument/2006/relationships/tags" Target="../tags/tag9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tags" Target="../tags/tag33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21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33.xml"/><Relationship Id="rId24" Type="http://schemas.openxmlformats.org/officeDocument/2006/relationships/image" Target="../media/image60.png"/><Relationship Id="rId23" Type="http://schemas.openxmlformats.org/officeDocument/2006/relationships/image" Target="../media/image59.png"/><Relationship Id="rId22" Type="http://schemas.openxmlformats.org/officeDocument/2006/relationships/image" Target="../media/image58.png"/><Relationship Id="rId21" Type="http://schemas.openxmlformats.org/officeDocument/2006/relationships/tags" Target="../tags/tag232.xml"/><Relationship Id="rId20" Type="http://schemas.openxmlformats.org/officeDocument/2006/relationships/tags" Target="../tags/tag231.xml"/><Relationship Id="rId2" Type="http://schemas.openxmlformats.org/officeDocument/2006/relationships/tags" Target="../tags/tag220.xml"/><Relationship Id="rId19" Type="http://schemas.openxmlformats.org/officeDocument/2006/relationships/tags" Target="../tags/tag230.xml"/><Relationship Id="rId18" Type="http://schemas.openxmlformats.org/officeDocument/2006/relationships/tags" Target="../tags/tag229.xml"/><Relationship Id="rId17" Type="http://schemas.openxmlformats.org/officeDocument/2006/relationships/tags" Target="../tags/tag228.xml"/><Relationship Id="rId16" Type="http://schemas.openxmlformats.org/officeDocument/2006/relationships/image" Target="../media/image1.png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3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35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247.xml"/><Relationship Id="rId25" Type="http://schemas.openxmlformats.org/officeDocument/2006/relationships/image" Target="../media/image64.png"/><Relationship Id="rId24" Type="http://schemas.openxmlformats.org/officeDocument/2006/relationships/image" Target="../media/image63.png"/><Relationship Id="rId23" Type="http://schemas.openxmlformats.org/officeDocument/2006/relationships/image" Target="../media/image62.png"/><Relationship Id="rId22" Type="http://schemas.openxmlformats.org/officeDocument/2006/relationships/image" Target="../media/image61.png"/><Relationship Id="rId21" Type="http://schemas.openxmlformats.org/officeDocument/2006/relationships/tags" Target="../tags/tag246.xml"/><Relationship Id="rId20" Type="http://schemas.openxmlformats.org/officeDocument/2006/relationships/tags" Target="../tags/tag245.xml"/><Relationship Id="rId2" Type="http://schemas.openxmlformats.org/officeDocument/2006/relationships/tags" Target="../tags/tag234.xml"/><Relationship Id="rId19" Type="http://schemas.openxmlformats.org/officeDocument/2006/relationships/tags" Target="../tags/tag244.xml"/><Relationship Id="rId18" Type="http://schemas.openxmlformats.org/officeDocument/2006/relationships/tags" Target="../tags/tag243.xml"/><Relationship Id="rId17" Type="http://schemas.openxmlformats.org/officeDocument/2006/relationships/tags" Target="../tags/tag242.xml"/><Relationship Id="rId16" Type="http://schemas.openxmlformats.org/officeDocument/2006/relationships/image" Target="../media/image1.png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5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49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261.xml"/><Relationship Id="rId25" Type="http://schemas.openxmlformats.org/officeDocument/2006/relationships/image" Target="../media/image68.png"/><Relationship Id="rId24" Type="http://schemas.openxmlformats.org/officeDocument/2006/relationships/image" Target="../media/image67.png"/><Relationship Id="rId23" Type="http://schemas.openxmlformats.org/officeDocument/2006/relationships/image" Target="../media/image66.png"/><Relationship Id="rId22" Type="http://schemas.openxmlformats.org/officeDocument/2006/relationships/image" Target="../media/image65.png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8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image" Target="../media/image1.png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6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63.xml"/><Relationship Id="rId27" Type="http://schemas.openxmlformats.org/officeDocument/2006/relationships/notesSlide" Target="../notesSlides/notesSlide6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75.xml"/><Relationship Id="rId24" Type="http://schemas.openxmlformats.org/officeDocument/2006/relationships/image" Target="../media/image71.png"/><Relationship Id="rId23" Type="http://schemas.openxmlformats.org/officeDocument/2006/relationships/image" Target="../media/image70.png"/><Relationship Id="rId22" Type="http://schemas.openxmlformats.org/officeDocument/2006/relationships/image" Target="../media/image69.png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62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image" Target="../media/image1.png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tags" Target="../tags/tag27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77.xml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289.xml"/><Relationship Id="rId27" Type="http://schemas.openxmlformats.org/officeDocument/2006/relationships/image" Target="../media/image77.png"/><Relationship Id="rId26" Type="http://schemas.openxmlformats.org/officeDocument/2006/relationships/image" Target="../media/image76.png"/><Relationship Id="rId25" Type="http://schemas.openxmlformats.org/officeDocument/2006/relationships/image" Target="../media/image75.png"/><Relationship Id="rId24" Type="http://schemas.openxmlformats.org/officeDocument/2006/relationships/image" Target="../media/image74.png"/><Relationship Id="rId23" Type="http://schemas.openxmlformats.org/officeDocument/2006/relationships/image" Target="../media/image73.png"/><Relationship Id="rId22" Type="http://schemas.openxmlformats.org/officeDocument/2006/relationships/image" Target="../media/image72.png"/><Relationship Id="rId21" Type="http://schemas.openxmlformats.org/officeDocument/2006/relationships/tags" Target="../tags/tag288.xml"/><Relationship Id="rId20" Type="http://schemas.openxmlformats.org/officeDocument/2006/relationships/tags" Target="../tags/tag287.xml"/><Relationship Id="rId2" Type="http://schemas.openxmlformats.org/officeDocument/2006/relationships/tags" Target="../tags/tag276.xml"/><Relationship Id="rId19" Type="http://schemas.openxmlformats.org/officeDocument/2006/relationships/tags" Target="../tags/tag286.xml"/><Relationship Id="rId18" Type="http://schemas.openxmlformats.org/officeDocument/2006/relationships/tags" Target="../tags/tag285.xml"/><Relationship Id="rId17" Type="http://schemas.openxmlformats.org/officeDocument/2006/relationships/tags" Target="../tags/tag284.xml"/><Relationship Id="rId16" Type="http://schemas.openxmlformats.org/officeDocument/2006/relationships/image" Target="../media/image1.png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94.xml"/><Relationship Id="rId5" Type="http://schemas.openxmlformats.org/officeDocument/2006/relationships/image" Target="../media/image1.png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297.xml"/><Relationship Id="rId7" Type="http://schemas.openxmlformats.org/officeDocument/2006/relationships/image" Target="../media/image78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96.xml"/><Relationship Id="rId20" Type="http://schemas.openxmlformats.org/officeDocument/2006/relationships/slideLayout" Target="../slideLayouts/slideLayout29.xml"/><Relationship Id="rId2" Type="http://schemas.openxmlformats.org/officeDocument/2006/relationships/tags" Target="../tags/tag295.xml"/><Relationship Id="rId19" Type="http://schemas.openxmlformats.org/officeDocument/2006/relationships/tags" Target="../tags/tag302.xml"/><Relationship Id="rId18" Type="http://schemas.openxmlformats.org/officeDocument/2006/relationships/image" Target="../media/image83.png"/><Relationship Id="rId17" Type="http://schemas.openxmlformats.org/officeDocument/2006/relationships/image" Target="../media/image82.png"/><Relationship Id="rId16" Type="http://schemas.openxmlformats.org/officeDocument/2006/relationships/image" Target="../media/image81.png"/><Relationship Id="rId15" Type="http://schemas.openxmlformats.org/officeDocument/2006/relationships/image" Target="../media/image1.png"/><Relationship Id="rId14" Type="http://schemas.openxmlformats.org/officeDocument/2006/relationships/tags" Target="../tags/tag301.xml"/><Relationship Id="rId13" Type="http://schemas.openxmlformats.org/officeDocument/2006/relationships/tags" Target="../tags/tag300.xml"/><Relationship Id="rId12" Type="http://schemas.openxmlformats.org/officeDocument/2006/relationships/tags" Target="../tags/tag299.xml"/><Relationship Id="rId11" Type="http://schemas.openxmlformats.org/officeDocument/2006/relationships/tags" Target="../tags/tag298.xml"/><Relationship Id="rId10" Type="http://schemas.openxmlformats.org/officeDocument/2006/relationships/image" Target="../media/image80.sv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305.xml"/><Relationship Id="rId7" Type="http://schemas.openxmlformats.org/officeDocument/2006/relationships/image" Target="../media/image78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304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10.xml"/><Relationship Id="rId22" Type="http://schemas.openxmlformats.org/officeDocument/2006/relationships/image" Target="../media/image62.png"/><Relationship Id="rId21" Type="http://schemas.openxmlformats.org/officeDocument/2006/relationships/image" Target="../media/image51.png"/><Relationship Id="rId20" Type="http://schemas.openxmlformats.org/officeDocument/2006/relationships/image" Target="../media/image69.png"/><Relationship Id="rId2" Type="http://schemas.openxmlformats.org/officeDocument/2006/relationships/tags" Target="../tags/tag303.xml"/><Relationship Id="rId19" Type="http://schemas.openxmlformats.org/officeDocument/2006/relationships/image" Target="../media/image73.png"/><Relationship Id="rId18" Type="http://schemas.openxmlformats.org/officeDocument/2006/relationships/image" Target="../media/image70.png"/><Relationship Id="rId17" Type="http://schemas.openxmlformats.org/officeDocument/2006/relationships/image" Target="../media/image71.png"/><Relationship Id="rId16" Type="http://schemas.openxmlformats.org/officeDocument/2006/relationships/image" Target="../media/image72.png"/><Relationship Id="rId15" Type="http://schemas.openxmlformats.org/officeDocument/2006/relationships/image" Target="../media/image1.png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image" Target="../media/image80.sv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image" Target="../media/image1.png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41.xml"/><Relationship Id="rId5" Type="http://schemas.openxmlformats.org/officeDocument/2006/relationships/image" Target="../media/image1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50.xml"/><Relationship Id="rId2" Type="http://schemas.openxmlformats.org/officeDocument/2006/relationships/tags" Target="../tags/tag42.xml"/><Relationship Id="rId19" Type="http://schemas.openxmlformats.org/officeDocument/2006/relationships/tags" Target="../tags/tag49.xml"/><Relationship Id="rId18" Type="http://schemas.openxmlformats.org/officeDocument/2006/relationships/tags" Target="../tags/tag48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3.xml"/><Relationship Id="rId22" Type="http://schemas.openxmlformats.org/officeDocument/2006/relationships/image" Target="../media/image15.png"/><Relationship Id="rId21" Type="http://schemas.openxmlformats.org/officeDocument/2006/relationships/image" Target="../media/image1.png"/><Relationship Id="rId20" Type="http://schemas.openxmlformats.org/officeDocument/2006/relationships/tags" Target="../tags/tag59.xml"/><Relationship Id="rId2" Type="http://schemas.openxmlformats.org/officeDocument/2006/relationships/tags" Target="../tags/tag5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image" Target="../media/image1.png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6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0.xml"/><Relationship Id="rId5" Type="http://schemas.openxmlformats.org/officeDocument/2006/relationships/image" Target="../media/image1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8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82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91.xml"/><Relationship Id="rId26" Type="http://schemas.openxmlformats.org/officeDocument/2006/relationships/image" Target="../media/image23.png"/><Relationship Id="rId25" Type="http://schemas.openxmlformats.org/officeDocument/2006/relationships/image" Target="../media/image22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81.xml"/><Relationship Id="rId19" Type="http://schemas.openxmlformats.org/officeDocument/2006/relationships/tags" Target="../tags/tag87.xml"/><Relationship Id="rId18" Type="http://schemas.openxmlformats.org/officeDocument/2006/relationships/image" Target="../media/image1.png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96.xml"/><Relationship Id="rId5" Type="http://schemas.openxmlformats.org/officeDocument/2006/relationships/image" Target="../media/image1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Traceroute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2024.10.25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37655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 Packet Creation Explanation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74410" y="1216660"/>
            <a:ext cx="6032500" cy="2747010"/>
            <a:chOff x="8928" y="2263"/>
            <a:chExt cx="9942" cy="2341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34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7" y="2933"/>
              <a:ext cx="9593" cy="106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packet consists of two main parts: the header and the data.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header includes essential control information like Type, Code, Checksum, Packet ID, and Sequence Number.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The data section contains user-defined data, often used for diagnostic purposes like timestamps or padding.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46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ICMP Packet Composition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2885" y="4175760"/>
            <a:ext cx="5276215" cy="212471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224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Type field (e.g., Echo Request or Echo Reply).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Code field (specifies the subtype of the ICMP message).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Checksum (used for error checking).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Packet ID (to match requests with replies).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Sequence Number (helps track packet order).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7737" cy="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bbHHh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52073" y="4174933"/>
            <a:ext cx="6055256" cy="2125345"/>
            <a:chOff x="8316" y="7730"/>
            <a:chExt cx="10910" cy="2571"/>
          </a:xfrm>
        </p:grpSpPr>
        <p:sp>
          <p:nvSpPr>
            <p:cNvPr id="11" name="矩形: 圆角 126"/>
            <p:cNvSpPr/>
            <p:nvPr/>
          </p:nvSpPr>
          <p:spPr>
            <a:xfrm>
              <a:off x="8356" y="7730"/>
              <a:ext cx="10870" cy="257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8316" y="8476"/>
              <a:ext cx="10514" cy="12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header stores the control and identification information required for ICMP communication (Type, Code, Checksum, Packet ID, Sequence Number).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data section holds additional information, such as timestamps or any other diagnostic data needed for the echo request and reply process.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8356" y="7926"/>
              <a:ext cx="6139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Header &amp; Data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1216660"/>
            <a:ext cx="5925185" cy="2747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885" y="6002655"/>
            <a:ext cx="4676775" cy="523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74410" y="6002655"/>
            <a:ext cx="5514975" cy="5524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2285" y="4150360"/>
            <a:ext cx="3467100" cy="447675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9264650" y="4660900"/>
            <a:ext cx="251460" cy="1609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37655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 Packet Creation Explanation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25" name="矩形: 圆角 124"/>
          <p:cNvSpPr/>
          <p:nvPr/>
        </p:nvSpPr>
        <p:spPr>
          <a:xfrm>
            <a:off x="5033010" y="1851025"/>
            <a:ext cx="6950075" cy="4771390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1" name="Docer Falling Dust PPT demo 12"/>
          <p:cNvSpPr txBox="1"/>
          <p:nvPr/>
        </p:nvSpPr>
        <p:spPr>
          <a:xfrm>
            <a:off x="5223420" y="1913360"/>
            <a:ext cx="3696970" cy="401320"/>
          </a:xfrm>
          <a:prstGeom prst="rect">
            <a:avLst/>
          </a:prstGeom>
          <a:solidFill>
            <a:srgbClr val="FFFFFF"/>
          </a:solidFill>
        </p:spPr>
        <p:txBody>
          <a:bodyPr wrap="none" lIns="94002" tIns="47001" rIns="94002" bIns="47001" rtlCol="0">
            <a:spAutoFit/>
          </a:bodyPr>
          <a:p>
            <a:pPr lvl="0" algn="l">
              <a:defRPr/>
            </a:pPr>
            <a:r>
              <a:rPr lang="en-US" altLang="zh-CN" sz="2000" b="1" kern="0" dirty="0" err="1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create_udp_packet </a:t>
            </a:r>
            <a:r>
              <a:rPr lang="en-US" altLang="zh-CN" sz="2000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 Function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Docer Falling Dust PPT demo 13"/>
          <p:cNvSpPr txBox="1"/>
          <p:nvPr/>
        </p:nvSpPr>
        <p:spPr>
          <a:xfrm>
            <a:off x="5223510" y="2314575"/>
            <a:ext cx="6595110" cy="4248785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Defines Source and Destination Ports: Sets both the source and destination ports to 33434.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Generates Random Data: Creates a 32-byte random payload using os.urandom(32) for the packet's data.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Calculates Total Length: Computes the total length of the UDP packet, which is the sum of the header size (8 bytes) and the data size.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Initial Header Creation: Constructs the initial UDP header with the source and destination ports, total length, and a temporary checksum set to 0.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 Checksum Calculation: Calls a function to calculate the checksum using the UDP header and data for integrity verification.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 Updates Header with Checksum: Repackages the UDP header with the correct checksum value.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 Returns Complete Packet: Combines the final header and the data payload, returning the complete UDP packet for transmission.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/>
          <p:nvPr/>
        </p:nvPicPr>
        <p:blipFill>
          <a:blip r:embed="rId19"/>
          <a:stretch>
            <a:fillRect/>
          </a:stretch>
        </p:blipFill>
        <p:spPr>
          <a:xfrm>
            <a:off x="503555" y="2275840"/>
            <a:ext cx="4150360" cy="2801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5" grpId="0" bldLvl="0" animBg="1"/>
      <p:bldP spid="131" grpId="0" bldLvl="0" animBg="1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180086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Send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&amp;</a:t>
              </a:r>
              <a:r>
                <a:rPr lang="zh-CN" altLang="en-US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receive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sprout_231518"/>
          <p:cNvSpPr>
            <a:spLocks noChangeAspect="1"/>
          </p:cNvSpPr>
          <p:nvPr>
            <p:custDataLst>
              <p:tags r:id="rId19"/>
            </p:custDataLst>
          </p:nvPr>
        </p:nvSpPr>
        <p:spPr bwMode="auto">
          <a:xfrm>
            <a:off x="424833" y="5235859"/>
            <a:ext cx="3973422" cy="946799"/>
          </a:xfrm>
          <a:custGeom>
            <a:avLst/>
            <a:gdLst>
              <a:gd name="T0" fmla="*/ 12296 w 12828"/>
              <a:gd name="T1" fmla="*/ 6860 h 10203"/>
              <a:gd name="T2" fmla="*/ 12828 w 12828"/>
              <a:gd name="T3" fmla="*/ 6328 h 10203"/>
              <a:gd name="T4" fmla="*/ 10593 w 12828"/>
              <a:gd name="T5" fmla="*/ 4110 h 10203"/>
              <a:gd name="T6" fmla="*/ 8359 w 12828"/>
              <a:gd name="T7" fmla="*/ 6328 h 10203"/>
              <a:gd name="T8" fmla="*/ 8890 w 12828"/>
              <a:gd name="T9" fmla="*/ 6860 h 10203"/>
              <a:gd name="T10" fmla="*/ 10218 w 12828"/>
              <a:gd name="T11" fmla="*/ 5532 h 10203"/>
              <a:gd name="T12" fmla="*/ 10218 w 12828"/>
              <a:gd name="T13" fmla="*/ 10203 h 10203"/>
              <a:gd name="T14" fmla="*/ 10953 w 12828"/>
              <a:gd name="T15" fmla="*/ 10203 h 10203"/>
              <a:gd name="T16" fmla="*/ 10953 w 12828"/>
              <a:gd name="T17" fmla="*/ 5532 h 10203"/>
              <a:gd name="T18" fmla="*/ 12296 w 12828"/>
              <a:gd name="T19" fmla="*/ 6860 h 10203"/>
              <a:gd name="T20" fmla="*/ 6671 w 12828"/>
              <a:gd name="T21" fmla="*/ 8641 h 10203"/>
              <a:gd name="T22" fmla="*/ 6671 w 12828"/>
              <a:gd name="T23" fmla="*/ 3985 h 10203"/>
              <a:gd name="T24" fmla="*/ 5921 w 12828"/>
              <a:gd name="T25" fmla="*/ 3985 h 10203"/>
              <a:gd name="T26" fmla="*/ 5921 w 12828"/>
              <a:gd name="T27" fmla="*/ 8657 h 10203"/>
              <a:gd name="T28" fmla="*/ 4593 w 12828"/>
              <a:gd name="T29" fmla="*/ 7328 h 10203"/>
              <a:gd name="T30" fmla="*/ 4078 w 12828"/>
              <a:gd name="T31" fmla="*/ 7844 h 10203"/>
              <a:gd name="T32" fmla="*/ 6296 w 12828"/>
              <a:gd name="T33" fmla="*/ 10063 h 10203"/>
              <a:gd name="T34" fmla="*/ 8531 w 12828"/>
              <a:gd name="T35" fmla="*/ 7828 h 10203"/>
              <a:gd name="T36" fmla="*/ 8000 w 12828"/>
              <a:gd name="T37" fmla="*/ 7313 h 10203"/>
              <a:gd name="T38" fmla="*/ 6671 w 12828"/>
              <a:gd name="T39" fmla="*/ 8641 h 10203"/>
              <a:gd name="T40" fmla="*/ 3718 w 12828"/>
              <a:gd name="T41" fmla="*/ 9157 h 10203"/>
              <a:gd name="T42" fmla="*/ 2984 w 12828"/>
              <a:gd name="T43" fmla="*/ 9157 h 10203"/>
              <a:gd name="T44" fmla="*/ 750 w 12828"/>
              <a:gd name="T45" fmla="*/ 6922 h 10203"/>
              <a:gd name="T46" fmla="*/ 2984 w 12828"/>
              <a:gd name="T47" fmla="*/ 4688 h 10203"/>
              <a:gd name="T48" fmla="*/ 3015 w 12828"/>
              <a:gd name="T49" fmla="*/ 4688 h 10203"/>
              <a:gd name="T50" fmla="*/ 3375 w 12828"/>
              <a:gd name="T51" fmla="*/ 4688 h 10203"/>
              <a:gd name="T52" fmla="*/ 3640 w 12828"/>
              <a:gd name="T53" fmla="*/ 4563 h 10203"/>
              <a:gd name="T54" fmla="*/ 3718 w 12828"/>
              <a:gd name="T55" fmla="*/ 4141 h 10203"/>
              <a:gd name="T56" fmla="*/ 7078 w 12828"/>
              <a:gd name="T57" fmla="*/ 766 h 10203"/>
              <a:gd name="T58" fmla="*/ 9343 w 12828"/>
              <a:gd name="T59" fmla="*/ 1641 h 10203"/>
              <a:gd name="T60" fmla="*/ 9468 w 12828"/>
              <a:gd name="T61" fmla="*/ 1766 h 10203"/>
              <a:gd name="T62" fmla="*/ 9796 w 12828"/>
              <a:gd name="T63" fmla="*/ 1938 h 10203"/>
              <a:gd name="T64" fmla="*/ 10171 w 12828"/>
              <a:gd name="T65" fmla="*/ 1563 h 10203"/>
              <a:gd name="T66" fmla="*/ 10015 w 12828"/>
              <a:gd name="T67" fmla="*/ 1235 h 10203"/>
              <a:gd name="T68" fmla="*/ 9890 w 12828"/>
              <a:gd name="T69" fmla="*/ 1125 h 10203"/>
              <a:gd name="T70" fmla="*/ 7078 w 12828"/>
              <a:gd name="T71" fmla="*/ 0 h 10203"/>
              <a:gd name="T72" fmla="*/ 2968 w 12828"/>
              <a:gd name="T73" fmla="*/ 3907 h 10203"/>
              <a:gd name="T74" fmla="*/ 0 w 12828"/>
              <a:gd name="T75" fmla="*/ 6875 h 10203"/>
              <a:gd name="T76" fmla="*/ 2968 w 12828"/>
              <a:gd name="T77" fmla="*/ 9844 h 10203"/>
              <a:gd name="T78" fmla="*/ 3687 w 12828"/>
              <a:gd name="T79" fmla="*/ 9844 h 10203"/>
              <a:gd name="T80" fmla="*/ 4062 w 12828"/>
              <a:gd name="T81" fmla="*/ 9469 h 10203"/>
              <a:gd name="T82" fmla="*/ 3718 w 12828"/>
              <a:gd name="T83" fmla="*/ 9157 h 10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28" h="10203">
                <a:moveTo>
                  <a:pt x="12296" y="6860"/>
                </a:moveTo>
                <a:lnTo>
                  <a:pt x="12828" y="6328"/>
                </a:lnTo>
                <a:lnTo>
                  <a:pt x="10593" y="4110"/>
                </a:lnTo>
                <a:lnTo>
                  <a:pt x="8359" y="6328"/>
                </a:lnTo>
                <a:lnTo>
                  <a:pt x="8890" y="6860"/>
                </a:lnTo>
                <a:lnTo>
                  <a:pt x="10218" y="5532"/>
                </a:lnTo>
                <a:lnTo>
                  <a:pt x="10218" y="10203"/>
                </a:lnTo>
                <a:lnTo>
                  <a:pt x="10953" y="10203"/>
                </a:lnTo>
                <a:lnTo>
                  <a:pt x="10953" y="5532"/>
                </a:lnTo>
                <a:lnTo>
                  <a:pt x="12296" y="6860"/>
                </a:lnTo>
                <a:close/>
                <a:moveTo>
                  <a:pt x="6671" y="8641"/>
                </a:moveTo>
                <a:lnTo>
                  <a:pt x="6671" y="3985"/>
                </a:lnTo>
                <a:lnTo>
                  <a:pt x="5921" y="3985"/>
                </a:lnTo>
                <a:lnTo>
                  <a:pt x="5921" y="8657"/>
                </a:lnTo>
                <a:lnTo>
                  <a:pt x="4593" y="7328"/>
                </a:lnTo>
                <a:lnTo>
                  <a:pt x="4078" y="7844"/>
                </a:lnTo>
                <a:lnTo>
                  <a:pt x="6296" y="10063"/>
                </a:lnTo>
                <a:lnTo>
                  <a:pt x="8531" y="7828"/>
                </a:lnTo>
                <a:lnTo>
                  <a:pt x="8000" y="7313"/>
                </a:lnTo>
                <a:lnTo>
                  <a:pt x="6671" y="8641"/>
                </a:lnTo>
                <a:close/>
                <a:moveTo>
                  <a:pt x="3718" y="9157"/>
                </a:moveTo>
                <a:lnTo>
                  <a:pt x="2984" y="9157"/>
                </a:lnTo>
                <a:cubicBezTo>
                  <a:pt x="1750" y="9157"/>
                  <a:pt x="750" y="8157"/>
                  <a:pt x="750" y="6922"/>
                </a:cubicBezTo>
                <a:cubicBezTo>
                  <a:pt x="750" y="5688"/>
                  <a:pt x="1750" y="4688"/>
                  <a:pt x="2984" y="4688"/>
                </a:cubicBezTo>
                <a:lnTo>
                  <a:pt x="3015" y="4688"/>
                </a:lnTo>
                <a:lnTo>
                  <a:pt x="3375" y="4688"/>
                </a:lnTo>
                <a:cubicBezTo>
                  <a:pt x="3390" y="4688"/>
                  <a:pt x="3515" y="4703"/>
                  <a:pt x="3640" y="4563"/>
                </a:cubicBezTo>
                <a:cubicBezTo>
                  <a:pt x="3765" y="4422"/>
                  <a:pt x="3718" y="4297"/>
                  <a:pt x="3718" y="4141"/>
                </a:cubicBezTo>
                <a:cubicBezTo>
                  <a:pt x="3718" y="2282"/>
                  <a:pt x="5234" y="766"/>
                  <a:pt x="7078" y="766"/>
                </a:cubicBezTo>
                <a:cubicBezTo>
                  <a:pt x="7953" y="766"/>
                  <a:pt x="8750" y="1094"/>
                  <a:pt x="9343" y="1641"/>
                </a:cubicBezTo>
                <a:cubicBezTo>
                  <a:pt x="9406" y="1703"/>
                  <a:pt x="9390" y="1703"/>
                  <a:pt x="9468" y="1766"/>
                </a:cubicBezTo>
                <a:cubicBezTo>
                  <a:pt x="9546" y="1875"/>
                  <a:pt x="9656" y="1938"/>
                  <a:pt x="9796" y="1938"/>
                </a:cubicBezTo>
                <a:cubicBezTo>
                  <a:pt x="10000" y="1938"/>
                  <a:pt x="10171" y="1766"/>
                  <a:pt x="10171" y="1563"/>
                </a:cubicBezTo>
                <a:cubicBezTo>
                  <a:pt x="10171" y="1438"/>
                  <a:pt x="10109" y="1328"/>
                  <a:pt x="10015" y="1235"/>
                </a:cubicBezTo>
                <a:cubicBezTo>
                  <a:pt x="9953" y="1172"/>
                  <a:pt x="9968" y="1188"/>
                  <a:pt x="9890" y="1125"/>
                </a:cubicBezTo>
                <a:cubicBezTo>
                  <a:pt x="9156" y="422"/>
                  <a:pt x="8171" y="0"/>
                  <a:pt x="7078" y="0"/>
                </a:cubicBezTo>
                <a:cubicBezTo>
                  <a:pt x="4875" y="0"/>
                  <a:pt x="3078" y="1735"/>
                  <a:pt x="2968" y="3907"/>
                </a:cubicBezTo>
                <a:cubicBezTo>
                  <a:pt x="1328" y="3907"/>
                  <a:pt x="0" y="5235"/>
                  <a:pt x="0" y="6875"/>
                </a:cubicBezTo>
                <a:cubicBezTo>
                  <a:pt x="0" y="8516"/>
                  <a:pt x="1328" y="9844"/>
                  <a:pt x="2968" y="9844"/>
                </a:cubicBezTo>
                <a:lnTo>
                  <a:pt x="3687" y="9844"/>
                </a:lnTo>
                <a:cubicBezTo>
                  <a:pt x="3890" y="9844"/>
                  <a:pt x="4062" y="9672"/>
                  <a:pt x="4062" y="9469"/>
                </a:cubicBezTo>
                <a:cubicBezTo>
                  <a:pt x="4078" y="9313"/>
                  <a:pt x="3921" y="9157"/>
                  <a:pt x="3718" y="9157"/>
                </a:cubicBezTo>
                <a:close/>
              </a:path>
            </a:pathLst>
          </a:custGeom>
          <a:solidFill>
            <a:schemeClr val="lt1">
              <a:alpha val="29000"/>
            </a:schemeClr>
          </a:solidFill>
          <a:ln>
            <a:noFill/>
          </a:ln>
        </p:spPr>
        <p:txBody>
          <a:bodyPr/>
          <a:lstStyle/>
          <a:p>
            <a:r>
              <a:rPr lang="en-GB" altLang="zh-CN" dirty="0">
                <a:solidFill>
                  <a:schemeClr val="dk1"/>
                </a:solidFill>
              </a:rPr>
              <a:t>Whether we are using ICMP or UDP, we have to decide what to do with this information by identifying the type and code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3" y="1832361"/>
            <a:ext cx="5283230" cy="117716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5" y="3615820"/>
            <a:ext cx="6519803" cy="34263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10" y="5670689"/>
            <a:ext cx="3643146" cy="44470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86" y="5013507"/>
            <a:ext cx="3907042" cy="44470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5" y="4668068"/>
            <a:ext cx="5028788" cy="345384"/>
          </a:xfrm>
          <a:prstGeom prst="rect">
            <a:avLst/>
          </a:prstGeom>
        </p:spPr>
      </p:pic>
      <p:sp>
        <p:nvSpPr>
          <p:cNvPr id="45" name="下箭头 44"/>
          <p:cNvSpPr/>
          <p:nvPr/>
        </p:nvSpPr>
        <p:spPr>
          <a:xfrm>
            <a:off x="2421983" y="3233064"/>
            <a:ext cx="291279" cy="28798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下箭头 46"/>
          <p:cNvSpPr/>
          <p:nvPr/>
        </p:nvSpPr>
        <p:spPr>
          <a:xfrm>
            <a:off x="2412141" y="4259702"/>
            <a:ext cx="291279" cy="28798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6914432" y="4431697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We record these as well</a:t>
            </a:r>
            <a:r>
              <a:rPr kumimoji="1" lang="zh-CN" altLang="en-US" dirty="0"/>
              <a:t>：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148283" y="1324859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A process used to get information</a:t>
            </a:r>
            <a:endParaRPr kumimoji="1"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728" y="1713379"/>
            <a:ext cx="3512050" cy="2599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addr is None: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: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751070" y="3970655"/>
            <a:ext cx="7153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When TTL exceeds, there is no need to strictly judge packet_id == recv_id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rcRect r="51982"/>
          <a:stretch>
            <a:fillRect/>
          </a:stretch>
        </p:blipFill>
        <p:spPr>
          <a:xfrm>
            <a:off x="225425" y="1720215"/>
            <a:ext cx="4116070" cy="2110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3"/>
          <a:srcRect r="34079"/>
          <a:stretch>
            <a:fillRect/>
          </a:stretch>
        </p:blipFill>
        <p:spPr>
          <a:xfrm>
            <a:off x="127635" y="3927475"/>
            <a:ext cx="4213860" cy="28111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5645" y="1570990"/>
            <a:ext cx="7143750" cy="23698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97755" y="4450080"/>
            <a:ext cx="5234940" cy="234886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Network problem: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095490" y="4753610"/>
            <a:ext cx="34607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Should close the proxy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 r="17686" b="9552"/>
          <a:stretch>
            <a:fillRect/>
          </a:stretch>
        </p:blipFill>
        <p:spPr>
          <a:xfrm>
            <a:off x="225425" y="1779905"/>
            <a:ext cx="5352415" cy="27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5970" y="1779905"/>
            <a:ext cx="5330190" cy="2950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425" y="4519930"/>
            <a:ext cx="4170680" cy="2322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24375" y="6336030"/>
            <a:ext cx="4081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The local traceroute may also time out.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Incorrected checksum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151880" y="1746250"/>
            <a:ext cx="3681730" cy="13893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Switching to Big End Sequence</a:t>
            </a:r>
            <a:endParaRPr lang="zh-CN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2160" y="2512060"/>
            <a:ext cx="6232525" cy="3942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rcRect r="16317"/>
          <a:stretch>
            <a:fillRect/>
          </a:stretch>
        </p:blipFill>
        <p:spPr>
          <a:xfrm>
            <a:off x="127635" y="1994535"/>
            <a:ext cx="5705475" cy="37223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2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</a:t>
              </a:r>
              <a:r>
                <a:rPr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No permission to access &amp; packet length is 0 .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204710" y="150749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3927475"/>
            <a:ext cx="5728970" cy="2901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635" y="1779905"/>
            <a:ext cx="6240780" cy="2090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99630" y="2032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Run as administrator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40830" y="3822065"/>
            <a:ext cx="5028565" cy="298704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27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Solution: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3375" y="1779905"/>
            <a:ext cx="9457055" cy="437769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2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5.UDP protocol: icmp_type=0, code=53 -&gt; </a:t>
              </a:r>
              <a:r>
                <a:rPr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The returned packet is of DNS type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" y="1779905"/>
            <a:ext cx="6983095" cy="4185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08240" y="5847715"/>
            <a:ext cx="43707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UDP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 icmp_type=0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code=53</a:t>
            </a:r>
            <a:endParaRPr lang="en-US" altLang="zh-CN">
              <a:sym typeface="+mn-ea"/>
            </a:endParaRPr>
          </a:p>
          <a:p>
            <a:r>
              <a:rPr>
                <a:sym typeface="+mn-ea"/>
              </a:rPr>
              <a:t>socket timeout is a network problem. Cancel the proxy.</a:t>
            </a:r>
            <a:endParaRPr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16775" y="1779905"/>
            <a:ext cx="4309745" cy="374713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Traceroute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Packet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92834" cy="1129095"/>
            <a:chOff x="4772112" y="3120024"/>
            <a:chExt cx="4039140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656258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Traceroute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756896" y="3085312"/>
            <a:ext cx="3075284" cy="1129095"/>
            <a:chOff x="4873547" y="3120024"/>
            <a:chExt cx="3274994" cy="1479782"/>
          </a:xfrm>
        </p:grpSpPr>
        <p:grpSp>
          <p:nvGrpSpPr>
            <p:cNvPr id="56" name="组合 55"/>
            <p:cNvGrpSpPr/>
            <p:nvPr/>
          </p:nvGrpSpPr>
          <p:grpSpPr>
            <a:xfrm>
              <a:off x="4873547" y="3289301"/>
              <a:ext cx="1281447" cy="1059369"/>
              <a:chOff x="5622936" y="3289301"/>
              <a:chExt cx="1281447" cy="1059369"/>
            </a:xfrm>
          </p:grpSpPr>
          <p:cxnSp>
            <p:nvCxnSpPr>
              <p:cNvPr id="60" name="直接连接符 5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622936" y="3790122"/>
                <a:ext cx="1281447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矩形 56"/>
            <p:cNvSpPr/>
            <p:nvPr>
              <p:custDataLst>
                <p:tags r:id="rId19"/>
              </p:custDataLst>
            </p:nvPr>
          </p:nvSpPr>
          <p:spPr>
            <a:xfrm>
              <a:off x="6154994" y="3120024"/>
              <a:ext cx="1993547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Packet construction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20"/>
              </p:custDataLst>
            </p:nvPr>
          </p:nvSpPr>
          <p:spPr>
            <a:xfrm>
              <a:off x="6154994" y="3639055"/>
              <a:ext cx="1236161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Send packet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21"/>
              </p:custDataLst>
            </p:nvPr>
          </p:nvSpPr>
          <p:spPr>
            <a:xfrm>
              <a:off x="6154994" y="4197841"/>
              <a:ext cx="1520181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receive packet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56895" y="4806257"/>
            <a:ext cx="4586585" cy="857789"/>
            <a:chOff x="4873545" y="2993324"/>
            <a:chExt cx="4884441" cy="1641419"/>
          </a:xfrm>
        </p:grpSpPr>
        <p:grpSp>
          <p:nvGrpSpPr>
            <p:cNvPr id="66" name="组合 65"/>
            <p:cNvGrpSpPr/>
            <p:nvPr/>
          </p:nvGrpSpPr>
          <p:grpSpPr>
            <a:xfrm>
              <a:off x="4873545" y="3289301"/>
              <a:ext cx="1281449" cy="1059369"/>
              <a:chOff x="5622934" y="3289301"/>
              <a:chExt cx="1281449" cy="1059369"/>
            </a:xfrm>
          </p:grpSpPr>
          <p:cxnSp>
            <p:nvCxnSpPr>
              <p:cNvPr id="70" name="直接连接符 69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5622934" y="3790122"/>
                <a:ext cx="923639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>
              <p:custDataLst>
                <p:tags r:id="rId26"/>
              </p:custDataLst>
            </p:nvPr>
          </p:nvSpPr>
          <p:spPr>
            <a:xfrm>
              <a:off x="6154993" y="2993324"/>
              <a:ext cx="1614855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Version control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7"/>
              </p:custDataLst>
            </p:nvPr>
          </p:nvSpPr>
          <p:spPr>
            <a:xfrm>
              <a:off x="6154994" y="4047849"/>
              <a:ext cx="3602992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Summarize functional implementations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28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795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44855"/>
            <a:chOff x="4928878" y="3538797"/>
            <a:chExt cx="11455087" cy="820574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4092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icmp_type=0, code=53 -&gt; </a:t>
              </a:r>
              <a:r>
                <a:rPr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The returned packet is of DNS type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3995" y="2263140"/>
            <a:ext cx="5784215" cy="2240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5425" y="181165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Switc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Socket：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SOCK_RAW -&gt; SOCK_DGRAM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3"/>
          <a:srcRect r="6136"/>
          <a:stretch>
            <a:fillRect/>
          </a:stretch>
        </p:blipFill>
        <p:spPr>
          <a:xfrm>
            <a:off x="0" y="5399405"/>
            <a:ext cx="6132195" cy="6089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39560" y="1946275"/>
            <a:ext cx="4841240" cy="33045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09410" y="154940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 in community: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5425" y="4944110"/>
            <a:ext cx="3612515" cy="315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Microsoft Development Documentation: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6598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44855"/>
            <a:chOff x="4928878" y="3538797"/>
            <a:chExt cx="11455087" cy="820574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4092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Furthurmore: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3995" y="1779905"/>
            <a:ext cx="5064760" cy="794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Switch OS</a:t>
            </a: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Windows -&gt; Linux  -&gt; Mac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New Error occured: WinError 10052 -&gt; Socket timeout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0225" y="2529840"/>
            <a:ext cx="3848735" cy="2198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98820" y="3456305"/>
            <a:ext cx="5870575" cy="13906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11825" y="2558415"/>
            <a:ext cx="6096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 in community: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en-US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No solution!</a:t>
            </a:r>
            <a:endParaRPr lang="en-US" altLang="en-US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83150" y="5007610"/>
            <a:ext cx="4710430" cy="1715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1070" y="4638675"/>
            <a:ext cx="6680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Mac: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5425" y="4700905"/>
            <a:ext cx="6680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Linux: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5"/>
          <a:srcRect t="5792" r="18898"/>
          <a:stretch>
            <a:fillRect/>
          </a:stretch>
        </p:blipFill>
        <p:spPr>
          <a:xfrm>
            <a:off x="127635" y="5007610"/>
            <a:ext cx="4491355" cy="1662430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89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44855"/>
            <a:chOff x="4928878" y="3538797"/>
            <a:chExt cx="11455087" cy="820574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4092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6. </a:t>
              </a:r>
              <a:r>
                <a:rPr lang="zh-CN" altLang="en-US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到达目标主机后只返回一次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TLL</a:t>
              </a:r>
              <a:r>
                <a:rPr lang="zh-CN" altLang="en-US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（不返回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retries</a:t>
              </a:r>
              <a:r>
                <a:rPr lang="zh-CN" altLang="en-US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次）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711825" y="1471295"/>
            <a:ext cx="3950335" cy="757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Add a new constraint condition:</a:t>
            </a:r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en-US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1838960"/>
            <a:ext cx="5302250" cy="1916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62625" y="2309495"/>
            <a:ext cx="6277610" cy="11537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635" y="4423410"/>
            <a:ext cx="5611495" cy="1968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7635" y="3828415"/>
            <a:ext cx="48907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Successfully returned the retries sub-TTL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But </a:t>
            </a:r>
            <a:r>
              <a:rPr lang="zh-CN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重复打印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“We’ve reached our destination”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59475" y="382841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Add a local stop flag:</a:t>
            </a:r>
            <a:endParaRPr lang="en-US" alt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26760" y="4357370"/>
            <a:ext cx="6149340" cy="240601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Using ICMP: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63930" y="3552190"/>
            <a:ext cx="39465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Progress bar display, beautify output 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98650" y="6468745"/>
            <a:ext cx="19157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RTT Visualisation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41085" y="1607185"/>
            <a:ext cx="4894580" cy="29838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25565" y="4668520"/>
            <a:ext cx="4499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Storage </a:t>
            </a:r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each hop’s </a:t>
            </a:r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information: json / csv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4060" y="1779905"/>
            <a:ext cx="3975100" cy="1729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4"/>
          <a:srcRect l="1148"/>
          <a:stretch>
            <a:fillRect/>
          </a:stretch>
        </p:blipFill>
        <p:spPr>
          <a:xfrm>
            <a:off x="426720" y="3974465"/>
            <a:ext cx="4484370" cy="244856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Using ICMP: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76135" y="3787775"/>
            <a:ext cx="4375785" cy="24536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1620" y="5015865"/>
            <a:ext cx="69138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Multi-threaded asynchronous</a:t>
            </a:r>
            <a:r>
              <a:rPr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: dramatically improving traceroute efficiency</a:t>
            </a:r>
            <a:endParaRPr sz="14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1620" y="3007360"/>
            <a:ext cx="6297930" cy="2838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99335" y="3291205"/>
            <a:ext cx="2171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7 custom parameters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0365" y="3680460"/>
            <a:ext cx="5784850" cy="11893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6545" y="6094730"/>
            <a:ext cx="5596255" cy="1949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28395" y="5370195"/>
            <a:ext cx="3826510" cy="369570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2800985" y="5787390"/>
            <a:ext cx="185420" cy="25971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70610" y="6417945"/>
            <a:ext cx="4328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 time: 337 s -&gt; </a:t>
            </a:r>
            <a:r>
              <a:rPr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within 1 s</a:t>
            </a:r>
            <a:endParaRPr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9425" y="1908810"/>
            <a:ext cx="5740400" cy="1029970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" y="1272540"/>
            <a:ext cx="309308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Version control: Using Github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5660" y="4498340"/>
            <a:ext cx="30930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README.md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traceroute.py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.sh script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8 branches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5 collaborators</a:t>
            </a:r>
            <a:endParaRPr lang="en-US" altLang="zh-CN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01205" y="1558290"/>
            <a:ext cx="4486275" cy="2709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rcRect t="10398" r="931"/>
          <a:stretch>
            <a:fillRect/>
          </a:stretch>
        </p:blipFill>
        <p:spPr>
          <a:xfrm>
            <a:off x="266065" y="1642745"/>
            <a:ext cx="6158865" cy="2361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6075" y="4153535"/>
            <a:ext cx="6078855" cy="178943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process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" y="1265555"/>
            <a:ext cx="526288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Summary of all functional implementations</a:t>
            </a:r>
            <a:endParaRPr lang="en-US" altLang="zh-CN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875" y="1955800"/>
            <a:ext cx="4864735" cy="4344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Caculation of RTT for each TTL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Calculation of packet loss rate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16 kinds of exception handling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7 user input parameters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ICMP &amp; UDP protocol</a:t>
            </a:r>
            <a:endParaRPr lang="en-US" altLang="zh-CN" sz="1600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Multithreading</a:t>
            </a: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(Efficient Option)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Extensive testing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in Win &amp; linux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RTT visualization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log storage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(json &amp; csv)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25890" y="2639695"/>
            <a:ext cx="2291080" cy="1285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rcRect l="1148"/>
          <a:stretch>
            <a:fillRect/>
          </a:stretch>
        </p:blipFill>
        <p:spPr>
          <a:xfrm>
            <a:off x="8763635" y="1198880"/>
            <a:ext cx="2426970" cy="1325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4975" y="4362450"/>
            <a:ext cx="3975100" cy="1729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8800" y="6299835"/>
            <a:ext cx="7439025" cy="3352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06155" y="4239260"/>
            <a:ext cx="3195320" cy="19481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1"/>
          <a:srcRect r="16317"/>
          <a:stretch>
            <a:fillRect/>
          </a:stretch>
        </p:blipFill>
        <p:spPr>
          <a:xfrm>
            <a:off x="5347970" y="1202055"/>
            <a:ext cx="3048000" cy="19888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68800" y="3289300"/>
            <a:ext cx="4116705" cy="97536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2024.10.25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Traceroute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rcRect l="1141" r="31364" b="6816"/>
          <a:stretch>
            <a:fillRect/>
          </a:stretch>
        </p:blipFill>
        <p:spPr>
          <a:xfrm>
            <a:off x="337820" y="1483360"/>
            <a:ext cx="4808855" cy="394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rcRect l="1291" r="1198" b="1829"/>
          <a:stretch>
            <a:fillRect/>
          </a:stretch>
        </p:blipFill>
        <p:spPr>
          <a:xfrm>
            <a:off x="6628130" y="1481455"/>
            <a:ext cx="5094605" cy="3947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7055" y="5586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Ping</a:t>
            </a:r>
            <a:endParaRPr lang="en-US" altLang="zh-CN" b="1"/>
          </a:p>
        </p:txBody>
      </p:sp>
      <p:sp>
        <p:nvSpPr>
          <p:cNvPr id="9" name="文本框 8"/>
          <p:cNvSpPr txBox="1"/>
          <p:nvPr/>
        </p:nvSpPr>
        <p:spPr>
          <a:xfrm>
            <a:off x="6958330" y="5586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Traceroute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165100" y="5992495"/>
            <a:ext cx="470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Whether the packet can reach the destination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42785" y="5992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Where is the packet going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78425" y="5109845"/>
            <a:ext cx="523240" cy="600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972810" y="5061585"/>
            <a:ext cx="581660" cy="639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978400" y="5739765"/>
            <a:ext cx="2064385" cy="10566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31740" y="5843905"/>
            <a:ext cx="1766570" cy="835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/>
              <a:t>Send packet</a:t>
            </a:r>
            <a:endParaRPr lang="en-US" altLang="zh-CN" b="1"/>
          </a:p>
          <a:p>
            <a:pPr algn="ctr"/>
            <a:r>
              <a:rPr lang="en-US" altLang="zh-CN" b="1"/>
              <a:t>+</a:t>
            </a:r>
            <a:endParaRPr lang="en-US" altLang="zh-CN" b="1"/>
          </a:p>
          <a:p>
            <a:pPr algn="ctr"/>
            <a:r>
              <a:rPr lang="en-US" altLang="zh-CN" b="1"/>
              <a:t>Receive packet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Traceroute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52930" y="1577340"/>
            <a:ext cx="8001000" cy="1581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55595" y="2628900"/>
            <a:ext cx="5743575" cy="42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99030" y="4439285"/>
            <a:ext cx="8001000" cy="394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632585" y="32207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Function</a:t>
            </a:r>
            <a:r>
              <a:rPr lang="zh-CN" altLang="en-US" sz="2000" b="1"/>
              <a:t>：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3313430" y="3681730"/>
            <a:ext cx="5575300" cy="999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If we can’t reach to HostB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Traceroute can: </a:t>
            </a:r>
            <a:endParaRPr lang="en-US" altLang="zh-CN" b="1"/>
          </a:p>
          <a:p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5207635" y="4679950"/>
            <a:ext cx="5633720" cy="500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>
                <a:solidFill>
                  <a:srgbClr val="FFFF00"/>
                </a:solidFill>
                <a:highlight>
                  <a:srgbClr val="FF0000"/>
                </a:highlight>
                <a:sym typeface="+mn-ea"/>
              </a:rPr>
              <a:t>Find out which device on the path is the problem</a:t>
            </a:r>
            <a:endParaRPr lang="en-US" altLang="zh-CN" b="1">
              <a:solidFill>
                <a:srgbClr val="FFFF00"/>
              </a:solidFill>
              <a:highlight>
                <a:srgbClr val="FF0000"/>
              </a:highligh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6" name="矩形 65"/>
          <p:cNvSpPr/>
          <p:nvPr/>
        </p:nvSpPr>
        <p:spPr>
          <a:xfrm>
            <a:off x="2249805" y="4826635"/>
            <a:ext cx="3066415" cy="1449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send &amp; receive packet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Calculation of RTT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3892550" cy="1143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 with</a:t>
            </a:r>
            <a:r>
              <a:rPr lang="zh-CN" altLang="en-US" sz="1400" b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wireshark</a:t>
            </a: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Calculation of packet loss rate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" name="矩形 3"/>
          <p:cNvSpPr/>
          <p:nvPr/>
        </p:nvSpPr>
        <p:spPr>
          <a:xfrm>
            <a:off x="208915" y="2437130"/>
            <a:ext cx="4165600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Multi-threaded </a:t>
            </a: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&amp; RTT 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visualization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Logs store by json/csv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Windows &amp; Linux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3148330" cy="17138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Checksum calculation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ICMP </a:t>
            </a: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&amp; UDP 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packet management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Customize user input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eautify output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Traceroute process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Windows testing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2830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Traceroute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process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traceroute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packet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226314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Traceroute Process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0650" y="4909185"/>
            <a:ext cx="7232650" cy="1417320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4447540" y="2272030"/>
            <a:ext cx="972820" cy="518160"/>
          </a:xfrm>
          <a:prstGeom prst="roundRect">
            <a:avLst/>
          </a:prstGeom>
          <a:solidFill>
            <a:srgbClr val="FF00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6365240" y="1816735"/>
            <a:ext cx="1675765" cy="518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364605" y="2750820"/>
            <a:ext cx="1705610" cy="518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164465" y="2440940"/>
            <a:ext cx="2983865" cy="717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4433570" y="2329815"/>
            <a:ext cx="1096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Tracert</a:t>
            </a:r>
            <a:endParaRPr lang="en-US" altLang="zh-CN" sz="2000" b="1"/>
          </a:p>
        </p:txBody>
      </p:sp>
      <p:sp>
        <p:nvSpPr>
          <p:cNvPr id="81" name="圆角矩形 80"/>
          <p:cNvSpPr/>
          <p:nvPr/>
        </p:nvSpPr>
        <p:spPr>
          <a:xfrm>
            <a:off x="127635" y="1592580"/>
            <a:ext cx="3020695" cy="717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6364605" y="1903730"/>
            <a:ext cx="180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send packet</a:t>
            </a:r>
            <a:endParaRPr lang="en-US" altLang="zh-CN" b="1"/>
          </a:p>
        </p:txBody>
      </p:sp>
      <p:sp>
        <p:nvSpPr>
          <p:cNvPr id="83" name="文本框 82"/>
          <p:cNvSpPr txBox="1"/>
          <p:nvPr/>
        </p:nvSpPr>
        <p:spPr>
          <a:xfrm>
            <a:off x="6365240" y="2814955"/>
            <a:ext cx="194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receive packet</a:t>
            </a:r>
            <a:endParaRPr lang="en-US" altLang="zh-CN" b="1"/>
          </a:p>
        </p:txBody>
      </p:sp>
      <p:sp>
        <p:nvSpPr>
          <p:cNvPr id="84" name="文本框 83"/>
          <p:cNvSpPr txBox="1"/>
          <p:nvPr/>
        </p:nvSpPr>
        <p:spPr>
          <a:xfrm>
            <a:off x="203200" y="1734820"/>
            <a:ext cx="2926080" cy="3683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/>
              <a:t>Tracert </a:t>
            </a:r>
            <a:r>
              <a:rPr lang="zh-CN" altLang="en-US" b="1"/>
              <a:t>multiple</a:t>
            </a:r>
            <a:r>
              <a:rPr lang="en-US" altLang="zh-CN" b="1"/>
              <a:t> TTL</a:t>
            </a:r>
            <a:endParaRPr lang="en-US" altLang="zh-CN" b="1"/>
          </a:p>
        </p:txBody>
      </p:sp>
      <p:sp>
        <p:nvSpPr>
          <p:cNvPr id="85" name="文本框 84"/>
          <p:cNvSpPr txBox="1"/>
          <p:nvPr/>
        </p:nvSpPr>
        <p:spPr>
          <a:xfrm>
            <a:off x="69215" y="2615565"/>
            <a:ext cx="360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Animate (Real-time plotting)</a:t>
            </a:r>
            <a:endParaRPr lang="en-US" altLang="zh-CN" b="1"/>
          </a:p>
        </p:txBody>
      </p:sp>
      <p:sp>
        <p:nvSpPr>
          <p:cNvPr id="86" name="右大括号 85"/>
          <p:cNvSpPr/>
          <p:nvPr/>
        </p:nvSpPr>
        <p:spPr>
          <a:xfrm>
            <a:off x="3129915" y="2022475"/>
            <a:ext cx="373380" cy="10299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3513455" y="2310130"/>
            <a:ext cx="116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------</a:t>
            </a:r>
            <a:endParaRPr lang="en-US" altLang="zh-CN"/>
          </a:p>
        </p:txBody>
      </p:sp>
      <p:sp>
        <p:nvSpPr>
          <p:cNvPr id="88" name="左大括号 87"/>
          <p:cNvSpPr/>
          <p:nvPr/>
        </p:nvSpPr>
        <p:spPr>
          <a:xfrm>
            <a:off x="5961380" y="1903730"/>
            <a:ext cx="474345" cy="12363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337560" y="2022475"/>
            <a:ext cx="119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highlight>
                  <a:srgbClr val="FFFF00"/>
                </a:highlight>
              </a:rPr>
              <a:t>extra </a:t>
            </a:r>
            <a:endParaRPr lang="en-US" altLang="zh-CN" b="1">
              <a:highlight>
                <a:srgbClr val="FFFF00"/>
              </a:highligh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37560" y="2684145"/>
            <a:ext cx="1285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highlight>
                  <a:srgbClr val="FFFF00"/>
                </a:highlight>
                <a:sym typeface="+mn-ea"/>
              </a:rPr>
              <a:t>functions</a:t>
            </a:r>
            <a:endParaRPr lang="en-US" altLang="zh-CN" b="1">
              <a:highlight>
                <a:srgbClr val="FFFF00"/>
              </a:highlight>
              <a:sym typeface="+mn-ea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8063230" y="1697990"/>
            <a:ext cx="202565" cy="7073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408295" y="2315845"/>
            <a:ext cx="56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8314690" y="2174240"/>
            <a:ext cx="1641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create packet</a:t>
            </a:r>
            <a:endParaRPr lang="en-US" altLang="zh-CN"/>
          </a:p>
        </p:txBody>
      </p:sp>
      <p:sp>
        <p:nvSpPr>
          <p:cNvPr id="30" name="左大括号 29"/>
          <p:cNvSpPr/>
          <p:nvPr/>
        </p:nvSpPr>
        <p:spPr>
          <a:xfrm>
            <a:off x="9893300" y="2021205"/>
            <a:ext cx="202565" cy="7073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095865" y="1941830"/>
            <a:ext cx="788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ICMP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10175240" y="2446655"/>
            <a:ext cx="647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UDP</a:t>
            </a:r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4"/>
          <a:srcRect l="9896" r="13625" b="15988"/>
          <a:stretch>
            <a:fillRect/>
          </a:stretch>
        </p:blipFill>
        <p:spPr>
          <a:xfrm>
            <a:off x="3514090" y="6234430"/>
            <a:ext cx="5092065" cy="521335"/>
          </a:xfrm>
          <a:prstGeom prst="rect">
            <a:avLst/>
          </a:prstGeom>
        </p:spPr>
      </p:pic>
      <p:sp>
        <p:nvSpPr>
          <p:cNvPr id="34" name="圆角矩形 33"/>
          <p:cNvSpPr/>
          <p:nvPr/>
        </p:nvSpPr>
        <p:spPr>
          <a:xfrm>
            <a:off x="4208780" y="5972175"/>
            <a:ext cx="3223260" cy="2184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08780" y="6402070"/>
            <a:ext cx="3222625" cy="28892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619760" y="5880100"/>
            <a:ext cx="1386205" cy="354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Send ICMP:</a:t>
            </a:r>
            <a:endParaRPr lang="en-US" altLang="zh-CN" sz="1600" b="1"/>
          </a:p>
        </p:txBody>
      </p:sp>
      <p:sp>
        <p:nvSpPr>
          <p:cNvPr id="107" name="文本框 106"/>
          <p:cNvSpPr txBox="1"/>
          <p:nvPr/>
        </p:nvSpPr>
        <p:spPr>
          <a:xfrm>
            <a:off x="619760" y="6379845"/>
            <a:ext cx="1385570" cy="378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Send UDP:</a:t>
            </a:r>
            <a:endParaRPr lang="en-US" altLang="zh-CN" sz="1600" b="1"/>
          </a:p>
        </p:txBody>
      </p:sp>
      <p:sp>
        <p:nvSpPr>
          <p:cNvPr id="113" name="文本框 112"/>
          <p:cNvSpPr txBox="1"/>
          <p:nvPr/>
        </p:nvSpPr>
        <p:spPr>
          <a:xfrm>
            <a:off x="8314690" y="1592580"/>
            <a:ext cx="2087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set</a:t>
            </a:r>
            <a:r>
              <a:rPr lang="en-US" altLang="zh-CN"/>
              <a:t> </a:t>
            </a:r>
            <a:r>
              <a:rPr lang="zh-CN" altLang="en-US"/>
              <a:t>sock</a:t>
            </a:r>
            <a:r>
              <a:rPr lang="en-US" altLang="zh-CN"/>
              <a:t>et</a:t>
            </a:r>
            <a:endParaRPr lang="en-US" altLang="zh-CN"/>
          </a:p>
        </p:txBody>
      </p:sp>
      <p:sp>
        <p:nvSpPr>
          <p:cNvPr id="114" name="文本框 113"/>
          <p:cNvSpPr txBox="1"/>
          <p:nvPr/>
        </p:nvSpPr>
        <p:spPr>
          <a:xfrm>
            <a:off x="8070215" y="2900680"/>
            <a:ext cx="624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---</a:t>
            </a:r>
            <a:endParaRPr lang="en-US" altLang="zh-CN">
              <a:sym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8521700" y="2900680"/>
            <a:ext cx="3404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Identity </a:t>
            </a:r>
            <a:r>
              <a:rPr lang="en-US" altLang="zh-CN" b="1"/>
              <a:t>Error</a:t>
            </a:r>
            <a:r>
              <a:rPr lang="en-US" altLang="zh-CN"/>
              <a:t> / </a:t>
            </a:r>
            <a:r>
              <a:rPr lang="en-US" altLang="zh-CN" b="1"/>
              <a:t>Hostname</a:t>
            </a:r>
            <a:r>
              <a:rPr lang="en-US" altLang="zh-CN"/>
              <a:t>+</a:t>
            </a:r>
            <a:r>
              <a:rPr lang="en-US" altLang="zh-CN" b="1"/>
              <a:t>addr</a:t>
            </a:r>
            <a:endParaRPr lang="en-US" altLang="zh-CN" b="1"/>
          </a:p>
          <a:p>
            <a:r>
              <a:rPr lang="en-US" altLang="zh-CN" b="1"/>
              <a:t>       (icmp_type)</a:t>
            </a:r>
            <a:endParaRPr lang="en-US" altLang="zh-CN" b="1"/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61285" y="3642995"/>
            <a:ext cx="6918325" cy="1329690"/>
          </a:xfrm>
          <a:prstGeom prst="rect">
            <a:avLst/>
          </a:prstGeom>
        </p:spPr>
      </p:pic>
      <p:sp>
        <p:nvSpPr>
          <p:cNvPr id="119" name="文本框 118"/>
          <p:cNvSpPr txBox="1"/>
          <p:nvPr/>
        </p:nvSpPr>
        <p:spPr>
          <a:xfrm>
            <a:off x="7574915" y="4081145"/>
            <a:ext cx="868680" cy="173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TTL=0</a:t>
            </a:r>
            <a:endParaRPr lang="en-US" altLang="zh-CN" sz="1600" b="1"/>
          </a:p>
        </p:txBody>
      </p:sp>
      <p:cxnSp>
        <p:nvCxnSpPr>
          <p:cNvPr id="120" name="直接箭头连接符 119"/>
          <p:cNvCxnSpPr/>
          <p:nvPr/>
        </p:nvCxnSpPr>
        <p:spPr>
          <a:xfrm flipH="1">
            <a:off x="6771640" y="4325620"/>
            <a:ext cx="1186815" cy="362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/>
        </p:nvPicPr>
        <p:blipFill>
          <a:blip r:embed="rId26"/>
          <a:srcRect r="5868"/>
          <a:stretch>
            <a:fillRect/>
          </a:stretch>
        </p:blipFill>
        <p:spPr>
          <a:xfrm>
            <a:off x="635" y="3702050"/>
            <a:ext cx="2503805" cy="1369695"/>
          </a:xfrm>
          <a:prstGeom prst="rect">
            <a:avLst/>
          </a:prstGeom>
        </p:spPr>
      </p:pic>
      <p:sp>
        <p:nvSpPr>
          <p:cNvPr id="122" name="右箭头 121"/>
          <p:cNvSpPr/>
          <p:nvPr/>
        </p:nvSpPr>
        <p:spPr>
          <a:xfrm>
            <a:off x="2425700" y="4160520"/>
            <a:ext cx="412115" cy="2946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下箭头 122"/>
          <p:cNvSpPr/>
          <p:nvPr/>
        </p:nvSpPr>
        <p:spPr>
          <a:xfrm>
            <a:off x="5545455" y="4776470"/>
            <a:ext cx="323850" cy="41211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Packet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0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1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ISLIDE.ICON" val="#370237;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ISLIDE.ICON" val="#370237;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ISLIDE.ICON" val="#370237;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ISLIDE.ICON" val="#370237;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ISLIDE.ICON" val="#370237;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ISLIDE.ICON" val="#370237;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ISLIDE.ICON" val="#370237;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ISLIDE.ICON" val="#370237;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ISLIDE.ICON" val="#370237;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ISLIDE.ICON" val="#370237;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ISLIDE.ICON" val="#370237;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ISLIDE.ICON" val="#370237;"/>
</p:tagLst>
</file>

<file path=ppt/tags/tag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ISLIDE.ICON" val="#370237;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ISLIDE.ICON" val="#370237;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10.xml><?xml version="1.0" encoding="utf-8"?>
<p:tagLst xmlns:p="http://schemas.openxmlformats.org/presentationml/2006/main">
  <p:tag name="ISLIDE.ICON" val="#370237;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p="http://schemas.openxmlformats.org/presentationml/2006/main">
  <p:tag name="KSO_WPP_MARK_KEY" val="8d9ce33f-0787-4b01-b949-181b33e54652"/>
  <p:tag name="COMMONDATA" val="eyJoZGlkIjoiNzdiMDg3MjliZTZmOTAyNGJmNTBiNGM0NmY0ZDMzNGEifQ=="/>
  <p:tag name="commondata" val="eyJoZGlkIjoiNjk2ZTc2YjIyMzVjOWQxM2UyY2I5Nzc1MzcxMTEzYzYifQ==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ISLIDE.ICON" val="#370237;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ISLIDE.ICON" val="#370237;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9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3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ISLIDE.ICON" val="#370237;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ISLIDE.ICON" val="#370237;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ISLIDE.ICON" val="#370237;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6181</Words>
  <Application>WPS 演示</Application>
  <PresentationFormat>宽屏</PresentationFormat>
  <Paragraphs>592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51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方正小标宋简体</vt:lpstr>
      <vt:lpstr>Arial</vt:lpstr>
      <vt:lpstr>等线</vt:lpstr>
      <vt:lpstr>Arial Unicode MS</vt:lpstr>
      <vt:lpstr>等线 Light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117</cp:revision>
  <dcterms:created xsi:type="dcterms:W3CDTF">2021-09-25T04:53:00Z</dcterms:created>
  <dcterms:modified xsi:type="dcterms:W3CDTF">2024-10-25T06:46:42Z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A2E0FEA045A94266ABBE15066CA5FE4E_12</vt:lpwstr>
  </property>
  <property fmtid="{D5CDD505-2E9C-101B-9397-08002B2CF9AE}" pid="3" name="KSOProductBuildVer">
    <vt:lpwstr>2052-12.1.0.18888</vt:lpwstr>
  </property>
</Properties>
</file>